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Barlow Condensed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BarlowCondensed-regular.fntdata"/><Relationship Id="rId25" Type="http://schemas.openxmlformats.org/officeDocument/2006/relationships/slide" Target="slides/slide20.xml"/><Relationship Id="rId28" Type="http://schemas.openxmlformats.org/officeDocument/2006/relationships/font" Target="fonts/BarlowCondensed-italic.fntdata"/><Relationship Id="rId27" Type="http://schemas.openxmlformats.org/officeDocument/2006/relationships/font" Target="fonts/BarlowCondense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BarlowCondensed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7:30pm | MC Welcome &amp; Prayer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cdb3672a3d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cdb3672a3d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8:20pm | Unpacking MTS Apprenticeships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cdb3672a3d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cdb3672a3d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8:20pm | Unpacking MTS Apprenticeships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cdb3672a3d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cdb3672a3d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8:20pm | Unpacking MTS Apprenticeships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cdb3672a3d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cdb3672a3d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8:20pm | Unpacking MTS Apprenticeships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cdb3672a3d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cdb3672a3d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8:20pm | Unpacking MTS Apprenticeships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cdb3672a3d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cdb3672a3d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8:20pm | Unpacking MTS Apprenticeships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cdb3672a3d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cdb3672a3d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8:35pm | Your Next Steps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cdb3672a3d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cdb3672a3d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8:35pm | Your Next Steps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d02b86c9f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d02b86c9f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8:35pm | Your Next Steps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cdb3672a3d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cdb3672a3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8:45pm | Question Time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c7f991333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c7f991333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7:35pm | 2x Songs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cdb3672a3d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cdb3672a3d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9:00pm | Finish &amp; Prayer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db3672a3d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cdb3672a3d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7:45pm | Prayer &amp; Bible Reading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cdb3672a3d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cdb3672a3d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7:45pm | Bible Talk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cdb3672a3d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cdb3672a3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8:05pm | Trainer &amp; Apprentice Interview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cdb3672a3d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cdb3672a3d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8:20pm | Unpacking MTS Apprenticeships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cdb3672a3d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cdb3672a3d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8:20pm | Unpacking MTS Apprenticeships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cdb3672a3d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cdb3672a3d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8:20pm | Unpacking MTS Apprenticeships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cdb3672a3d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cdb3672a3d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8:20pm | Unpacking MTS Apprenticeships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Relationship Id="rId4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Relationship Id="rId4" Type="http://schemas.openxmlformats.org/officeDocument/2006/relationships/image" Target="../media/image2.png"/><Relationship Id="rId5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jpg"/><Relationship Id="rId4" Type="http://schemas.openxmlformats.org/officeDocument/2006/relationships/image" Target="../media/image2.png"/><Relationship Id="rId5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jpg"/><Relationship Id="rId4" Type="http://schemas.openxmlformats.org/officeDocument/2006/relationships/image" Target="../media/image2.png"/><Relationship Id="rId5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5908025" y="1284775"/>
            <a:ext cx="29244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latin typeface="Barlow Condensed"/>
                <a:ea typeface="Barlow Condensed"/>
                <a:cs typeface="Barlow Condensed"/>
                <a:sym typeface="Barlow Condensed"/>
              </a:rPr>
              <a:t>Day Month 2023</a:t>
            </a:r>
            <a:endParaRPr b="1" sz="35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4908425" y="2008075"/>
            <a:ext cx="3924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latin typeface="Barlow Condensed"/>
                <a:ea typeface="Barlow Condensed"/>
                <a:cs typeface="Barlow Condensed"/>
                <a:sym typeface="Barlow Condensed"/>
              </a:rPr>
              <a:t>[Insert Church </a:t>
            </a:r>
            <a:endParaRPr b="1" sz="35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latin typeface="Barlow Condensed"/>
                <a:ea typeface="Barlow Condensed"/>
                <a:cs typeface="Barlow Condensed"/>
                <a:sym typeface="Barlow Condensed"/>
              </a:rPr>
              <a:t>Name]</a:t>
            </a:r>
            <a:endParaRPr b="1" sz="35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8" name="Google Shape;148;p22"/>
          <p:cNvPicPr preferRelativeResize="0"/>
          <p:nvPr/>
        </p:nvPicPr>
        <p:blipFill rotWithShape="1">
          <a:blip r:embed="rId3">
            <a:alphaModFix/>
          </a:blip>
          <a:srcRect b="9123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2"/>
          <p:cNvSpPr txBox="1"/>
          <p:nvPr/>
        </p:nvSpPr>
        <p:spPr>
          <a:xfrm>
            <a:off x="311700" y="445025"/>
            <a:ext cx="5221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Why Train by Apprenticeship?</a:t>
            </a:r>
            <a:endParaRPr b="1" sz="30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150" name="Google Shape;15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1275" y="263675"/>
            <a:ext cx="1921024" cy="68942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2"/>
          <p:cNvSpPr txBox="1"/>
          <p:nvPr/>
        </p:nvSpPr>
        <p:spPr>
          <a:xfrm>
            <a:off x="28200" y="4663950"/>
            <a:ext cx="9144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Barlow Condensed"/>
                <a:ea typeface="Barlow Condensed"/>
                <a:cs typeface="Barlow Condensed"/>
                <a:sym typeface="Barlow Condensed"/>
              </a:rPr>
              <a:t>Multiplying Gospel Workers through Ministry Apprenticeships</a:t>
            </a:r>
            <a:endParaRPr sz="13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52" name="Google Shape;152;p22"/>
          <p:cNvSpPr txBox="1"/>
          <p:nvPr/>
        </p:nvSpPr>
        <p:spPr>
          <a:xfrm>
            <a:off x="2842825" y="1630938"/>
            <a:ext cx="61560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arlow Condensed"/>
              <a:buAutoNum type="arabicPeriod"/>
            </a:pPr>
            <a:r>
              <a:rPr lang="en" sz="25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Apprentices are trained by an experienced Pastor, who helps grow your ‘life &amp; doctrine’ (1 Tim 4:16)</a:t>
            </a:r>
            <a:endParaRPr sz="25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arlow Condensed"/>
              <a:buAutoNum type="arabicPeriod"/>
            </a:pPr>
            <a:r>
              <a:rPr lang="en" sz="25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Apprentices receive tailored training, because ‘one size does not fit all’</a:t>
            </a:r>
            <a:endParaRPr sz="25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arlow Condensed"/>
              <a:buAutoNum type="arabicPeriod"/>
            </a:pPr>
            <a:r>
              <a:rPr lang="en" sz="25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Apprentices complete their apprenticeship with far more regular prayer &amp; Bible reading patterns</a:t>
            </a:r>
            <a:endParaRPr sz="25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53" name="Google Shape;153;p22"/>
          <p:cNvSpPr txBox="1"/>
          <p:nvPr/>
        </p:nvSpPr>
        <p:spPr>
          <a:xfrm>
            <a:off x="2842825" y="1152475"/>
            <a:ext cx="19209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 u="sng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Character</a:t>
            </a:r>
            <a:endParaRPr b="1" sz="2500" u="sng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154" name="Google Shape;154;p22"/>
          <p:cNvPicPr preferRelativeResize="0"/>
          <p:nvPr/>
        </p:nvPicPr>
        <p:blipFill rotWithShape="1">
          <a:blip r:embed="rId5">
            <a:alphaModFix/>
          </a:blip>
          <a:srcRect b="0" l="12916" r="8132" t="0"/>
          <a:stretch/>
        </p:blipFill>
        <p:spPr>
          <a:xfrm>
            <a:off x="100300" y="1630938"/>
            <a:ext cx="2742525" cy="231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1" name="Google Shape;161;p23"/>
          <p:cNvPicPr preferRelativeResize="0"/>
          <p:nvPr/>
        </p:nvPicPr>
        <p:blipFill rotWithShape="1">
          <a:blip r:embed="rId3">
            <a:alphaModFix/>
          </a:blip>
          <a:srcRect b="9123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3"/>
          <p:cNvSpPr txBox="1"/>
          <p:nvPr/>
        </p:nvSpPr>
        <p:spPr>
          <a:xfrm>
            <a:off x="311700" y="445025"/>
            <a:ext cx="5221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Why Train by Apprenticeship?</a:t>
            </a:r>
            <a:endParaRPr b="1" sz="30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163" name="Google Shape;16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1275" y="263675"/>
            <a:ext cx="1921024" cy="689424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3"/>
          <p:cNvSpPr txBox="1"/>
          <p:nvPr/>
        </p:nvSpPr>
        <p:spPr>
          <a:xfrm>
            <a:off x="28200" y="4663950"/>
            <a:ext cx="9144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Barlow Condensed"/>
                <a:ea typeface="Barlow Condensed"/>
                <a:cs typeface="Barlow Condensed"/>
                <a:sym typeface="Barlow Condensed"/>
              </a:rPr>
              <a:t>Multiplying Gospel Workers through Ministry Apprenticeships</a:t>
            </a:r>
            <a:endParaRPr sz="13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65" name="Google Shape;165;p23"/>
          <p:cNvSpPr txBox="1"/>
          <p:nvPr/>
        </p:nvSpPr>
        <p:spPr>
          <a:xfrm>
            <a:off x="2786400" y="1754163"/>
            <a:ext cx="6156000" cy="21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arlow Condensed"/>
              <a:buAutoNum type="arabicPeriod"/>
            </a:pPr>
            <a:r>
              <a:rPr lang="en" sz="25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Apprentices integrate God’s Word, life and ministry</a:t>
            </a:r>
            <a:endParaRPr sz="25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arlow Condensed"/>
              <a:buAutoNum type="arabicPeriod"/>
            </a:pPr>
            <a:r>
              <a:rPr lang="en" sz="25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Apprenticeships prepare you for formal theological training</a:t>
            </a:r>
            <a:endParaRPr sz="20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arlow Condensed"/>
              <a:buAutoNum type="arabicPeriod"/>
            </a:pPr>
            <a:r>
              <a:rPr lang="en" sz="25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Apprentices learn very quickly that they are not sovereign, but God is</a:t>
            </a:r>
            <a:endParaRPr sz="25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66" name="Google Shape;166;p23"/>
          <p:cNvSpPr txBox="1"/>
          <p:nvPr/>
        </p:nvSpPr>
        <p:spPr>
          <a:xfrm>
            <a:off x="2786400" y="1270125"/>
            <a:ext cx="19209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 u="sng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Conviction</a:t>
            </a:r>
            <a:endParaRPr b="1" sz="2500" u="sng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167" name="Google Shape;167;p23"/>
          <p:cNvPicPr preferRelativeResize="0"/>
          <p:nvPr/>
        </p:nvPicPr>
        <p:blipFill rotWithShape="1">
          <a:blip r:embed="rId5">
            <a:alphaModFix/>
          </a:blip>
          <a:srcRect b="0" l="5652" r="7109" t="14835"/>
          <a:stretch/>
        </p:blipFill>
        <p:spPr>
          <a:xfrm>
            <a:off x="110675" y="1939075"/>
            <a:ext cx="2675725" cy="173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4" name="Google Shape;174;p24"/>
          <p:cNvPicPr preferRelativeResize="0"/>
          <p:nvPr/>
        </p:nvPicPr>
        <p:blipFill rotWithShape="1">
          <a:blip r:embed="rId3">
            <a:alphaModFix/>
          </a:blip>
          <a:srcRect b="9123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4"/>
          <p:cNvSpPr txBox="1"/>
          <p:nvPr/>
        </p:nvSpPr>
        <p:spPr>
          <a:xfrm>
            <a:off x="311700" y="445025"/>
            <a:ext cx="5221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Why Train by Apprenticeship?</a:t>
            </a:r>
            <a:endParaRPr b="1" sz="30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176" name="Google Shape;17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1275" y="263675"/>
            <a:ext cx="1921024" cy="689424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4"/>
          <p:cNvSpPr txBox="1"/>
          <p:nvPr/>
        </p:nvSpPr>
        <p:spPr>
          <a:xfrm>
            <a:off x="28200" y="4663950"/>
            <a:ext cx="9144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Barlow Condensed"/>
                <a:ea typeface="Barlow Condensed"/>
                <a:cs typeface="Barlow Condensed"/>
                <a:sym typeface="Barlow Condensed"/>
              </a:rPr>
              <a:t>Multiplying Gospel Workers through Ministry Apprenticeships</a:t>
            </a:r>
            <a:endParaRPr sz="13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78" name="Google Shape;178;p24"/>
          <p:cNvSpPr txBox="1"/>
          <p:nvPr/>
        </p:nvSpPr>
        <p:spPr>
          <a:xfrm>
            <a:off x="2786400" y="1536463"/>
            <a:ext cx="6156000" cy="30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arlow Condensed"/>
              <a:buAutoNum type="arabicPeriod"/>
            </a:pPr>
            <a:r>
              <a:rPr lang="en" sz="25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Apprenticeships are on-the-job training</a:t>
            </a:r>
            <a:endParaRPr sz="25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arlow Condensed"/>
              <a:buAutoNum type="arabicPeriod"/>
            </a:pPr>
            <a:r>
              <a:rPr lang="en" sz="25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Apprentices typically have their week structured into three parts:</a:t>
            </a:r>
            <a:endParaRPr sz="25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Condensed"/>
              <a:buChar char="●"/>
            </a:pPr>
            <a:r>
              <a:rPr lang="en" sz="20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Leadership in a familiar ministry</a:t>
            </a:r>
            <a:endParaRPr sz="20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Condensed"/>
              <a:buChar char="●"/>
            </a:pPr>
            <a:r>
              <a:rPr lang="en" sz="20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Learning a less familiar ministry</a:t>
            </a:r>
            <a:endParaRPr sz="20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Condensed"/>
              <a:buChar char="●"/>
            </a:pPr>
            <a:r>
              <a:rPr lang="en" sz="20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Starting a new outreach initiative</a:t>
            </a:r>
            <a:endParaRPr sz="20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arlow Condensed"/>
              <a:buAutoNum type="arabicPeriod"/>
            </a:pPr>
            <a:r>
              <a:rPr lang="en" sz="25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Apprentices learn that ministry is about people, not programs</a:t>
            </a:r>
            <a:endParaRPr sz="25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79" name="Google Shape;179;p24"/>
          <p:cNvSpPr txBox="1"/>
          <p:nvPr/>
        </p:nvSpPr>
        <p:spPr>
          <a:xfrm>
            <a:off x="2786400" y="1091525"/>
            <a:ext cx="19209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 u="sng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Competence</a:t>
            </a:r>
            <a:endParaRPr b="1" sz="2500" u="sng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180" name="Google Shape;180;p24"/>
          <p:cNvPicPr preferRelativeResize="0"/>
          <p:nvPr/>
        </p:nvPicPr>
        <p:blipFill rotWithShape="1">
          <a:blip r:embed="rId5">
            <a:alphaModFix/>
          </a:blip>
          <a:srcRect b="0" l="17577" r="13217" t="0"/>
          <a:stretch/>
        </p:blipFill>
        <p:spPr>
          <a:xfrm>
            <a:off x="195850" y="1594925"/>
            <a:ext cx="2590550" cy="249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7" name="Google Shape;187;p25"/>
          <p:cNvPicPr preferRelativeResize="0"/>
          <p:nvPr/>
        </p:nvPicPr>
        <p:blipFill rotWithShape="1">
          <a:blip r:embed="rId3">
            <a:alphaModFix/>
          </a:blip>
          <a:srcRect b="9123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5"/>
          <p:cNvSpPr txBox="1"/>
          <p:nvPr/>
        </p:nvSpPr>
        <p:spPr>
          <a:xfrm>
            <a:off x="311700" y="445025"/>
            <a:ext cx="5221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Apprenticeship Pathways</a:t>
            </a:r>
            <a:endParaRPr b="1" sz="30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189" name="Google Shape;18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1275" y="263675"/>
            <a:ext cx="1921024" cy="689424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5"/>
          <p:cNvSpPr txBox="1"/>
          <p:nvPr/>
        </p:nvSpPr>
        <p:spPr>
          <a:xfrm>
            <a:off x="28200" y="4663950"/>
            <a:ext cx="9144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Barlow Condensed"/>
                <a:ea typeface="Barlow Condensed"/>
                <a:cs typeface="Barlow Condensed"/>
                <a:sym typeface="Barlow Condensed"/>
              </a:rPr>
              <a:t>Multiplying Gospel Workers through Ministry Apprenticeships</a:t>
            </a:r>
            <a:endParaRPr sz="13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191" name="Google Shape;191;p25"/>
          <p:cNvPicPr preferRelativeResize="0"/>
          <p:nvPr/>
        </p:nvPicPr>
        <p:blipFill rotWithShape="1">
          <a:blip r:embed="rId5">
            <a:alphaModFix/>
          </a:blip>
          <a:srcRect b="10509" l="29223" r="16859" t="63165"/>
          <a:stretch/>
        </p:blipFill>
        <p:spPr>
          <a:xfrm>
            <a:off x="4685650" y="1725750"/>
            <a:ext cx="4146651" cy="1994649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5"/>
          <p:cNvSpPr txBox="1"/>
          <p:nvPr/>
        </p:nvSpPr>
        <p:spPr>
          <a:xfrm>
            <a:off x="311700" y="1091525"/>
            <a:ext cx="44370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There are two pathways:</a:t>
            </a:r>
            <a:endParaRPr b="1" sz="25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arlow Condensed"/>
              <a:buAutoNum type="arabicPeriod"/>
            </a:pPr>
            <a:r>
              <a:rPr b="1" lang="en" sz="25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Team Leader</a:t>
            </a:r>
            <a:endParaRPr b="1" sz="25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873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arlow Condensed"/>
              <a:buChar char="●"/>
            </a:pPr>
            <a:r>
              <a:rPr lang="en" sz="25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Involves going to Bible College </a:t>
            </a:r>
            <a:r>
              <a:rPr lang="en" sz="2500" u="sng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after</a:t>
            </a:r>
            <a:r>
              <a:rPr lang="en" sz="25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your apprenticeship</a:t>
            </a:r>
            <a:endParaRPr sz="25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arlow Condensed"/>
              <a:buAutoNum type="arabicPeriod"/>
            </a:pPr>
            <a:r>
              <a:rPr b="1" lang="en" sz="25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Team Member</a:t>
            </a:r>
            <a:endParaRPr b="1" sz="25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873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arlow Condensed"/>
              <a:buChar char="●"/>
            </a:pPr>
            <a:r>
              <a:rPr lang="en" sz="25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Involves part-time theological study </a:t>
            </a:r>
            <a:r>
              <a:rPr lang="en" sz="2500" u="sng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during</a:t>
            </a:r>
            <a:r>
              <a:rPr lang="en" sz="25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your apprenticeship</a:t>
            </a:r>
            <a:endParaRPr sz="25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9" name="Google Shape;199;p26"/>
          <p:cNvPicPr preferRelativeResize="0"/>
          <p:nvPr/>
        </p:nvPicPr>
        <p:blipFill rotWithShape="1">
          <a:blip r:embed="rId3">
            <a:alphaModFix/>
          </a:blip>
          <a:srcRect b="9123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6"/>
          <p:cNvSpPr txBox="1"/>
          <p:nvPr/>
        </p:nvSpPr>
        <p:spPr>
          <a:xfrm>
            <a:off x="311700" y="445025"/>
            <a:ext cx="6336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Apprenticeship Pathways: Team Leader</a:t>
            </a:r>
            <a:endParaRPr b="1" sz="30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201" name="Google Shape;20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1275" y="263675"/>
            <a:ext cx="1921024" cy="689424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6"/>
          <p:cNvSpPr txBox="1"/>
          <p:nvPr/>
        </p:nvSpPr>
        <p:spPr>
          <a:xfrm>
            <a:off x="28200" y="4663950"/>
            <a:ext cx="9144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Barlow Condensed"/>
                <a:ea typeface="Barlow Condensed"/>
                <a:cs typeface="Barlow Condensed"/>
                <a:sym typeface="Barlow Condensed"/>
              </a:rPr>
              <a:t>Multiplying Gospel Workers through Ministry Apprenticeships</a:t>
            </a:r>
            <a:endParaRPr sz="13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03" name="Google Shape;203;p26"/>
          <p:cNvSpPr txBox="1"/>
          <p:nvPr/>
        </p:nvSpPr>
        <p:spPr>
          <a:xfrm>
            <a:off x="311700" y="1324950"/>
            <a:ext cx="43431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Assumes:</a:t>
            </a:r>
            <a:endParaRPr b="1" sz="25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arlow Condensed"/>
              <a:buAutoNum type="arabicPeriod"/>
            </a:pPr>
            <a:r>
              <a:rPr lang="en" sz="25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You will go on to Bible College after your apprenticeship</a:t>
            </a:r>
            <a:endParaRPr sz="25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arlow Condensed"/>
              <a:buAutoNum type="arabicPeriod"/>
            </a:pPr>
            <a:r>
              <a:rPr lang="en" sz="25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You will complete 4hrs/pw of </a:t>
            </a:r>
            <a:r>
              <a:rPr lang="en" sz="2500" u="sng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online certificate level study</a:t>
            </a:r>
            <a:r>
              <a:rPr lang="en" sz="25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during your apprenticeship</a:t>
            </a:r>
            <a:endParaRPr sz="25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04" name="Google Shape;204;p26"/>
          <p:cNvSpPr txBox="1"/>
          <p:nvPr/>
        </p:nvSpPr>
        <p:spPr>
          <a:xfrm>
            <a:off x="4450500" y="1324950"/>
            <a:ext cx="43818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The Study</a:t>
            </a:r>
            <a:r>
              <a:rPr b="1" lang="en" sz="25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: The Timothy Partnership</a:t>
            </a:r>
            <a:endParaRPr b="1" sz="25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arlow Condensed"/>
              <a:buAutoNum type="arabicPeriod"/>
            </a:pPr>
            <a:r>
              <a:rPr lang="en" sz="25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Australian College of Theology affiliated through Youthworks and Christ College</a:t>
            </a:r>
            <a:endParaRPr sz="25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arlow Condensed"/>
              <a:buAutoNum type="arabicPeriod"/>
            </a:pPr>
            <a:r>
              <a:rPr lang="en" sz="25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Written and led by experts in their field</a:t>
            </a:r>
            <a:endParaRPr sz="25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arlow Condensed"/>
              <a:buAutoNum type="arabicPeriod"/>
            </a:pPr>
            <a:r>
              <a:rPr lang="en" sz="25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Works across denominations to find the experts</a:t>
            </a:r>
            <a:endParaRPr sz="25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1" name="Google Shape;211;p27"/>
          <p:cNvPicPr preferRelativeResize="0"/>
          <p:nvPr/>
        </p:nvPicPr>
        <p:blipFill rotWithShape="1">
          <a:blip r:embed="rId3">
            <a:alphaModFix/>
          </a:blip>
          <a:srcRect b="9123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7"/>
          <p:cNvSpPr txBox="1"/>
          <p:nvPr/>
        </p:nvSpPr>
        <p:spPr>
          <a:xfrm>
            <a:off x="311700" y="445025"/>
            <a:ext cx="6336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The Finances</a:t>
            </a:r>
            <a:endParaRPr b="1" sz="30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213" name="Google Shape;21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1275" y="263675"/>
            <a:ext cx="1921024" cy="689424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7"/>
          <p:cNvSpPr txBox="1"/>
          <p:nvPr/>
        </p:nvSpPr>
        <p:spPr>
          <a:xfrm>
            <a:off x="28200" y="4663950"/>
            <a:ext cx="9144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Barlow Condensed"/>
                <a:ea typeface="Barlow Condensed"/>
                <a:cs typeface="Barlow Condensed"/>
                <a:sym typeface="Barlow Condensed"/>
              </a:rPr>
              <a:t>Multiplying Gospel Workers through Ministry Apprenticeships</a:t>
            </a:r>
            <a:endParaRPr sz="13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215" name="Google Shape;215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30939" y="1152475"/>
            <a:ext cx="5968912" cy="351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22" name="Google Shape;222;p28"/>
          <p:cNvPicPr preferRelativeResize="0"/>
          <p:nvPr/>
        </p:nvPicPr>
        <p:blipFill rotWithShape="1">
          <a:blip r:embed="rId3">
            <a:alphaModFix/>
          </a:blip>
          <a:srcRect b="9123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8"/>
          <p:cNvSpPr txBox="1"/>
          <p:nvPr/>
        </p:nvSpPr>
        <p:spPr>
          <a:xfrm>
            <a:off x="311700" y="445025"/>
            <a:ext cx="6336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Your Next Steps</a:t>
            </a:r>
            <a:endParaRPr b="1" sz="30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224" name="Google Shape;22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1275" y="263675"/>
            <a:ext cx="1921024" cy="689424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8"/>
          <p:cNvSpPr txBox="1"/>
          <p:nvPr/>
        </p:nvSpPr>
        <p:spPr>
          <a:xfrm>
            <a:off x="28200" y="4663950"/>
            <a:ext cx="9144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Barlow Condensed"/>
                <a:ea typeface="Barlow Condensed"/>
                <a:cs typeface="Barlow Condensed"/>
                <a:sym typeface="Barlow Condensed"/>
              </a:rPr>
              <a:t>Multiplying Gospel Workers through Ministry Apprenticeships</a:t>
            </a:r>
            <a:endParaRPr sz="13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26" name="Google Shape;226;p28"/>
          <p:cNvSpPr txBox="1"/>
          <p:nvPr/>
        </p:nvSpPr>
        <p:spPr>
          <a:xfrm>
            <a:off x="311700" y="865325"/>
            <a:ext cx="4343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Potential Apprentices</a:t>
            </a:r>
            <a:endParaRPr sz="25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227" name="Google Shape;227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5900" y="1685175"/>
            <a:ext cx="2988831" cy="1773162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8"/>
          <p:cNvSpPr txBox="1"/>
          <p:nvPr/>
        </p:nvSpPr>
        <p:spPr>
          <a:xfrm>
            <a:off x="4064925" y="1685175"/>
            <a:ext cx="4381800" cy="21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mtsrecruit.online</a:t>
            </a:r>
            <a:endParaRPr sz="2500" u="sng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MTS Recruit Conferences run </a:t>
            </a:r>
            <a:endParaRPr b="1" sz="25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during October - November</a:t>
            </a:r>
            <a:endParaRPr b="1" sz="25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How will you serve Jesus with your whole life?</a:t>
            </a:r>
            <a:endParaRPr sz="25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35" name="Google Shape;235;p29"/>
          <p:cNvPicPr preferRelativeResize="0"/>
          <p:nvPr/>
        </p:nvPicPr>
        <p:blipFill rotWithShape="1">
          <a:blip r:embed="rId3">
            <a:alphaModFix/>
          </a:blip>
          <a:srcRect b="9123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9"/>
          <p:cNvSpPr txBox="1"/>
          <p:nvPr/>
        </p:nvSpPr>
        <p:spPr>
          <a:xfrm>
            <a:off x="311700" y="445025"/>
            <a:ext cx="6336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Your Next Steps</a:t>
            </a:r>
            <a:endParaRPr b="1" sz="30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237" name="Google Shape;23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1275" y="263675"/>
            <a:ext cx="1921024" cy="689424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9"/>
          <p:cNvSpPr txBox="1"/>
          <p:nvPr/>
        </p:nvSpPr>
        <p:spPr>
          <a:xfrm>
            <a:off x="28200" y="4663950"/>
            <a:ext cx="9144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Barlow Condensed"/>
                <a:ea typeface="Barlow Condensed"/>
                <a:cs typeface="Barlow Condensed"/>
                <a:sym typeface="Barlow Condensed"/>
              </a:rPr>
              <a:t>Multiplying Gospel Workers through Ministry Apprenticeships</a:t>
            </a:r>
            <a:endParaRPr sz="13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39" name="Google Shape;239;p29"/>
          <p:cNvSpPr txBox="1"/>
          <p:nvPr/>
        </p:nvSpPr>
        <p:spPr>
          <a:xfrm>
            <a:off x="311700" y="865325"/>
            <a:ext cx="4343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Future Trainers</a:t>
            </a:r>
            <a:endParaRPr sz="25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40" name="Google Shape;240;p29"/>
          <p:cNvSpPr txBox="1"/>
          <p:nvPr/>
        </p:nvSpPr>
        <p:spPr>
          <a:xfrm>
            <a:off x="4074350" y="1517400"/>
            <a:ext cx="4821000" cy="28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arlow Condensed"/>
              <a:buAutoNum type="arabicPeriod"/>
            </a:pPr>
            <a:r>
              <a:rPr lang="en" sz="25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Contact Russell Smidt: 0431 015 292</a:t>
            </a:r>
            <a:endParaRPr sz="25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arlow Condensed"/>
              <a:buAutoNum type="arabicPeriod"/>
            </a:pPr>
            <a:r>
              <a:rPr lang="en" sz="25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Identify and mentor godly men and women who could be future MTS Apprentices</a:t>
            </a:r>
            <a:endParaRPr sz="25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arlow Condensed"/>
              <a:buAutoNum type="arabicPeriod"/>
            </a:pPr>
            <a:r>
              <a:rPr lang="en" sz="25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Stay faithful. It typically takes three years for a person to start an apprenticeship</a:t>
            </a:r>
            <a:endParaRPr sz="25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241" name="Google Shape;241;p29"/>
          <p:cNvPicPr preferRelativeResize="0"/>
          <p:nvPr/>
        </p:nvPicPr>
        <p:blipFill rotWithShape="1">
          <a:blip r:embed="rId5">
            <a:alphaModFix/>
          </a:blip>
          <a:srcRect b="5066" l="9583" r="50433" t="15650"/>
          <a:stretch/>
        </p:blipFill>
        <p:spPr>
          <a:xfrm>
            <a:off x="454700" y="1955424"/>
            <a:ext cx="2917075" cy="2708526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9"/>
          <p:cNvSpPr txBox="1"/>
          <p:nvPr/>
        </p:nvSpPr>
        <p:spPr>
          <a:xfrm>
            <a:off x="311700" y="1365625"/>
            <a:ext cx="3656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Who has the most influence on your decision to participate in a ministry apprenticeship?</a:t>
            </a:r>
            <a:endParaRPr sz="16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43" name="Google Shape;243;p29"/>
          <p:cNvSpPr txBox="1"/>
          <p:nvPr/>
        </p:nvSpPr>
        <p:spPr>
          <a:xfrm>
            <a:off x="2457725" y="3109350"/>
            <a:ext cx="103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M</a:t>
            </a:r>
            <a:r>
              <a:rPr lang="en" sz="900"/>
              <a:t>inister or senior leader</a:t>
            </a:r>
            <a:endParaRPr sz="900"/>
          </a:p>
        </p:txBody>
      </p:sp>
      <p:sp>
        <p:nvSpPr>
          <p:cNvPr id="244" name="Google Shape;244;p29"/>
          <p:cNvSpPr txBox="1"/>
          <p:nvPr/>
        </p:nvSpPr>
        <p:spPr>
          <a:xfrm>
            <a:off x="1171450" y="2042725"/>
            <a:ext cx="2379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Other</a:t>
            </a:r>
            <a:endParaRPr sz="900"/>
          </a:p>
        </p:txBody>
      </p:sp>
      <p:sp>
        <p:nvSpPr>
          <p:cNvPr id="245" name="Google Shape;245;p29"/>
          <p:cNvSpPr txBox="1"/>
          <p:nvPr/>
        </p:nvSpPr>
        <p:spPr>
          <a:xfrm>
            <a:off x="530888" y="2034325"/>
            <a:ext cx="2379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Family</a:t>
            </a:r>
            <a:endParaRPr sz="900"/>
          </a:p>
        </p:txBody>
      </p:sp>
      <p:sp>
        <p:nvSpPr>
          <p:cNvPr id="246" name="Google Shape;246;p29"/>
          <p:cNvSpPr txBox="1"/>
          <p:nvPr/>
        </p:nvSpPr>
        <p:spPr>
          <a:xfrm>
            <a:off x="197450" y="2375250"/>
            <a:ext cx="2379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Christian Friends</a:t>
            </a:r>
            <a:endParaRPr sz="900"/>
          </a:p>
        </p:txBody>
      </p:sp>
      <p:sp>
        <p:nvSpPr>
          <p:cNvPr id="247" name="Google Shape;247;p29"/>
          <p:cNvSpPr txBox="1"/>
          <p:nvPr/>
        </p:nvSpPr>
        <p:spPr>
          <a:xfrm>
            <a:off x="2900" y="2563800"/>
            <a:ext cx="750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Christian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Teacher</a:t>
            </a:r>
            <a:endParaRPr sz="900"/>
          </a:p>
        </p:txBody>
      </p:sp>
      <p:sp>
        <p:nvSpPr>
          <p:cNvPr id="248" name="Google Shape;248;p29"/>
          <p:cNvSpPr txBox="1"/>
          <p:nvPr/>
        </p:nvSpPr>
        <p:spPr>
          <a:xfrm>
            <a:off x="683300" y="3389675"/>
            <a:ext cx="703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Mentor</a:t>
            </a:r>
            <a:endParaRPr sz="900"/>
          </a:p>
        </p:txBody>
      </p:sp>
      <p:sp>
        <p:nvSpPr>
          <p:cNvPr id="249" name="Google Shape;249;p29"/>
          <p:cNvSpPr txBox="1"/>
          <p:nvPr/>
        </p:nvSpPr>
        <p:spPr>
          <a:xfrm>
            <a:off x="1386500" y="3982075"/>
            <a:ext cx="117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The apprentice in my church/uni</a:t>
            </a:r>
            <a:endParaRPr sz="9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56" name="Google Shape;256;p30"/>
          <p:cNvPicPr preferRelativeResize="0"/>
          <p:nvPr/>
        </p:nvPicPr>
        <p:blipFill rotWithShape="1">
          <a:blip r:embed="rId3">
            <a:alphaModFix/>
          </a:blip>
          <a:srcRect b="9123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0"/>
          <p:cNvSpPr txBox="1"/>
          <p:nvPr/>
        </p:nvSpPr>
        <p:spPr>
          <a:xfrm>
            <a:off x="311700" y="445025"/>
            <a:ext cx="6336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Your Next Steps</a:t>
            </a:r>
            <a:endParaRPr b="1" sz="30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258" name="Google Shape;25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1275" y="263675"/>
            <a:ext cx="1921024" cy="689424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0"/>
          <p:cNvSpPr txBox="1"/>
          <p:nvPr/>
        </p:nvSpPr>
        <p:spPr>
          <a:xfrm>
            <a:off x="28200" y="4663950"/>
            <a:ext cx="9144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Barlow Condensed"/>
                <a:ea typeface="Barlow Condensed"/>
                <a:cs typeface="Barlow Condensed"/>
                <a:sym typeface="Barlow Condensed"/>
              </a:rPr>
              <a:t>Multiplying Gospel Workers through Ministry Apprenticeships</a:t>
            </a:r>
            <a:endParaRPr sz="13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60" name="Google Shape;260;p30"/>
          <p:cNvSpPr txBox="1"/>
          <p:nvPr/>
        </p:nvSpPr>
        <p:spPr>
          <a:xfrm>
            <a:off x="311700" y="865325"/>
            <a:ext cx="4343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Potential Training Centres</a:t>
            </a:r>
            <a:endParaRPr sz="25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61" name="Google Shape;261;p30"/>
          <p:cNvSpPr txBox="1"/>
          <p:nvPr/>
        </p:nvSpPr>
        <p:spPr>
          <a:xfrm>
            <a:off x="311700" y="1508000"/>
            <a:ext cx="76152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arlow Condensed"/>
              <a:buAutoNum type="arabicPeriod"/>
            </a:pPr>
            <a:r>
              <a:rPr lang="en" sz="25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Contact </a:t>
            </a:r>
            <a:r>
              <a:rPr lang="en" sz="25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Russell Smidt: 0431 015 292</a:t>
            </a:r>
            <a:endParaRPr sz="25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arlow Condensed"/>
              <a:buAutoNum type="arabicPeriod"/>
            </a:pPr>
            <a:r>
              <a:rPr lang="en" sz="25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Budget for an Apprentice for next year and beyond</a:t>
            </a:r>
            <a:endParaRPr sz="25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arlow Condensed"/>
              <a:buAutoNum type="arabicPeriod"/>
            </a:pPr>
            <a:r>
              <a:rPr lang="en" sz="25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Identify and mentor godly men and women who could be future MTS Apprentices</a:t>
            </a:r>
            <a:endParaRPr sz="25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3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8" name="Google Shape;26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1"/>
          <p:cNvSpPr txBox="1"/>
          <p:nvPr/>
        </p:nvSpPr>
        <p:spPr>
          <a:xfrm>
            <a:off x="5907900" y="1438675"/>
            <a:ext cx="2924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Barlow Condensed"/>
                <a:ea typeface="Barlow Condensed"/>
                <a:cs typeface="Barlow Condensed"/>
                <a:sym typeface="Barlow Condensed"/>
              </a:rPr>
              <a:t>Q&amp;A</a:t>
            </a:r>
            <a:endParaRPr b="1" sz="30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70" name="Google Shape;270;p31"/>
          <p:cNvSpPr txBox="1"/>
          <p:nvPr/>
        </p:nvSpPr>
        <p:spPr>
          <a:xfrm>
            <a:off x="4515300" y="2008075"/>
            <a:ext cx="43170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latin typeface="Barlow Condensed"/>
                <a:ea typeface="Barlow Condensed"/>
                <a:cs typeface="Barlow Condensed"/>
                <a:sym typeface="Barlow Condensed"/>
              </a:rPr>
              <a:t>[Insert Panel Names]</a:t>
            </a:r>
            <a:endParaRPr b="1" sz="35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/>
          </a:blip>
          <a:srcRect b="9123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1961250" y="1152475"/>
            <a:ext cx="5221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[Insert Music Lyrics (if applicable)]</a:t>
            </a:r>
            <a:endParaRPr b="1" sz="30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28200" y="4663950"/>
            <a:ext cx="9144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CCLI Song Details</a:t>
            </a:r>
            <a:endParaRPr sz="1100"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1275" y="263675"/>
            <a:ext cx="1921024" cy="689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3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7" name="Google Shape;27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32"/>
          <p:cNvSpPr txBox="1"/>
          <p:nvPr/>
        </p:nvSpPr>
        <p:spPr>
          <a:xfrm>
            <a:off x="5040075" y="1438675"/>
            <a:ext cx="3792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Barlow Condensed"/>
                <a:ea typeface="Barlow Condensed"/>
                <a:cs typeface="Barlow Condensed"/>
                <a:sym typeface="Barlow Condensed"/>
              </a:rPr>
              <a:t>Thank You for Coming</a:t>
            </a:r>
            <a:endParaRPr b="1" sz="30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79" name="Google Shape;279;p32"/>
          <p:cNvSpPr txBox="1"/>
          <p:nvPr/>
        </p:nvSpPr>
        <p:spPr>
          <a:xfrm>
            <a:off x="4156175" y="2008075"/>
            <a:ext cx="46761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latin typeface="Barlow Condensed"/>
                <a:ea typeface="Barlow Condensed"/>
                <a:cs typeface="Barlow Condensed"/>
                <a:sym typeface="Barlow Condensed"/>
              </a:rPr>
              <a:t>Please talk to [insert name] for more info about your next steps</a:t>
            </a:r>
            <a:endParaRPr b="1" sz="35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 rotWithShape="1">
          <a:blip r:embed="rId3">
            <a:alphaModFix/>
          </a:blip>
          <a:srcRect b="9123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/>
        </p:nvSpPr>
        <p:spPr>
          <a:xfrm>
            <a:off x="1961250" y="1152475"/>
            <a:ext cx="5221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[ Insert Bible Reading ]</a:t>
            </a:r>
            <a:endParaRPr b="1" sz="30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1275" y="263675"/>
            <a:ext cx="1921024" cy="689424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/>
        </p:nvSpPr>
        <p:spPr>
          <a:xfrm>
            <a:off x="28200" y="4663950"/>
            <a:ext cx="9144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Barlow Condensed"/>
                <a:ea typeface="Barlow Condensed"/>
                <a:cs typeface="Barlow Condensed"/>
                <a:sym typeface="Barlow Condensed"/>
              </a:rPr>
              <a:t>Multiplying Gospel Workers through Ministry Apprenticeships</a:t>
            </a:r>
            <a:endParaRPr sz="13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6"/>
          <p:cNvPicPr preferRelativeResize="0"/>
          <p:nvPr/>
        </p:nvPicPr>
        <p:blipFill rotWithShape="1">
          <a:blip r:embed="rId3">
            <a:alphaModFix/>
          </a:blip>
          <a:srcRect b="9123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/>
        </p:nvSpPr>
        <p:spPr>
          <a:xfrm>
            <a:off x="1961250" y="1152475"/>
            <a:ext cx="5221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[ Insert Bible Talk Slides ]</a:t>
            </a:r>
            <a:endParaRPr b="1" sz="30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1275" y="263675"/>
            <a:ext cx="1921024" cy="68942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/>
          <p:nvPr/>
        </p:nvSpPr>
        <p:spPr>
          <a:xfrm>
            <a:off x="28200" y="4663950"/>
            <a:ext cx="9144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Barlow Condensed"/>
                <a:ea typeface="Barlow Condensed"/>
                <a:cs typeface="Barlow Condensed"/>
                <a:sym typeface="Barlow Condensed"/>
              </a:rPr>
              <a:t>Multiplying Gospel Workers through Ministry Apprenticeships</a:t>
            </a:r>
            <a:endParaRPr sz="13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 txBox="1"/>
          <p:nvPr/>
        </p:nvSpPr>
        <p:spPr>
          <a:xfrm>
            <a:off x="5907900" y="1438675"/>
            <a:ext cx="2924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Barlow Condensed"/>
                <a:ea typeface="Barlow Condensed"/>
                <a:cs typeface="Barlow Condensed"/>
                <a:sym typeface="Barlow Condensed"/>
              </a:rPr>
              <a:t>Interview</a:t>
            </a:r>
            <a:endParaRPr b="1" sz="30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4515300" y="2008075"/>
            <a:ext cx="4317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latin typeface="Barlow Condensed"/>
                <a:ea typeface="Barlow Condensed"/>
                <a:cs typeface="Barlow Condensed"/>
                <a:sym typeface="Barlow Condensed"/>
              </a:rPr>
              <a:t>[Insert Apprentice &amp; Trainer Names]</a:t>
            </a:r>
            <a:endParaRPr b="1" sz="35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18"/>
          <p:cNvPicPr preferRelativeResize="0"/>
          <p:nvPr/>
        </p:nvPicPr>
        <p:blipFill rotWithShape="1">
          <a:blip r:embed="rId3">
            <a:alphaModFix/>
          </a:blip>
          <a:srcRect b="9123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 txBox="1"/>
          <p:nvPr/>
        </p:nvSpPr>
        <p:spPr>
          <a:xfrm>
            <a:off x="311700" y="445025"/>
            <a:ext cx="5221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The MTS Vision</a:t>
            </a:r>
            <a:endParaRPr b="1" sz="30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106" name="Google Shape;10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1275" y="263675"/>
            <a:ext cx="1921024" cy="689424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 txBox="1"/>
          <p:nvPr/>
        </p:nvSpPr>
        <p:spPr>
          <a:xfrm>
            <a:off x="28200" y="4663950"/>
            <a:ext cx="9144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Barlow Condensed"/>
                <a:ea typeface="Barlow Condensed"/>
                <a:cs typeface="Barlow Condensed"/>
                <a:sym typeface="Barlow Condensed"/>
              </a:rPr>
              <a:t>Multiplying Gospel Workers through Ministry Apprenticeships</a:t>
            </a:r>
            <a:endParaRPr sz="13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08" name="Google Shape;108;p18"/>
          <p:cNvSpPr txBox="1"/>
          <p:nvPr/>
        </p:nvSpPr>
        <p:spPr>
          <a:xfrm>
            <a:off x="1961250" y="2017650"/>
            <a:ext cx="52215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0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“To win the world for Christ by Multiplying Gospel Workers through Ministry Apprenticeships”</a:t>
            </a:r>
            <a:endParaRPr i="1" sz="30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19"/>
          <p:cNvPicPr preferRelativeResize="0"/>
          <p:nvPr/>
        </p:nvPicPr>
        <p:blipFill rotWithShape="1">
          <a:blip r:embed="rId3">
            <a:alphaModFix/>
          </a:blip>
          <a:srcRect b="9123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 txBox="1"/>
          <p:nvPr/>
        </p:nvSpPr>
        <p:spPr>
          <a:xfrm>
            <a:off x="311700" y="445025"/>
            <a:ext cx="5221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The MTS Mission</a:t>
            </a:r>
            <a:endParaRPr b="1" sz="30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117" name="Google Shape;11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1275" y="263675"/>
            <a:ext cx="1921024" cy="689424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9"/>
          <p:cNvSpPr txBox="1"/>
          <p:nvPr/>
        </p:nvSpPr>
        <p:spPr>
          <a:xfrm>
            <a:off x="28200" y="4663950"/>
            <a:ext cx="9144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Barlow Condensed"/>
                <a:ea typeface="Barlow Condensed"/>
                <a:cs typeface="Barlow Condensed"/>
                <a:sym typeface="Barlow Condensed"/>
              </a:rPr>
              <a:t>Multiplying Gospel Workers through Ministry Apprenticeships</a:t>
            </a:r>
            <a:endParaRPr sz="13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19" name="Google Shape;119;p19"/>
          <p:cNvSpPr txBox="1"/>
          <p:nvPr/>
        </p:nvSpPr>
        <p:spPr>
          <a:xfrm>
            <a:off x="1961250" y="1555800"/>
            <a:ext cx="52215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0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“To raise up, train and resource MTS Trainers, as they multiply Gospel Workers through Ministry Apprenticeships”</a:t>
            </a:r>
            <a:endParaRPr i="1" sz="30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20"/>
          <p:cNvPicPr preferRelativeResize="0"/>
          <p:nvPr/>
        </p:nvPicPr>
        <p:blipFill rotWithShape="1">
          <a:blip r:embed="rId3">
            <a:alphaModFix/>
          </a:blip>
          <a:srcRect b="9123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0"/>
          <p:cNvSpPr txBox="1"/>
          <p:nvPr/>
        </p:nvSpPr>
        <p:spPr>
          <a:xfrm>
            <a:off x="311700" y="445025"/>
            <a:ext cx="5221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The MTS Mission Objectives</a:t>
            </a:r>
            <a:endParaRPr b="1" sz="30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128" name="Google Shape;12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1275" y="263675"/>
            <a:ext cx="1921024" cy="689424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0"/>
          <p:cNvSpPr txBox="1"/>
          <p:nvPr/>
        </p:nvSpPr>
        <p:spPr>
          <a:xfrm>
            <a:off x="28200" y="4663950"/>
            <a:ext cx="9144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Barlow Condensed"/>
                <a:ea typeface="Barlow Condensed"/>
                <a:cs typeface="Barlow Condensed"/>
                <a:sym typeface="Barlow Condensed"/>
              </a:rPr>
              <a:t>Multiplying Gospel Workers through Ministry Apprenticeships</a:t>
            </a:r>
            <a:endParaRPr sz="13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30" name="Google Shape;130;p20"/>
          <p:cNvSpPr txBox="1"/>
          <p:nvPr/>
        </p:nvSpPr>
        <p:spPr>
          <a:xfrm>
            <a:off x="1338300" y="1564400"/>
            <a:ext cx="6523800" cy="21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arlow Condensed"/>
              <a:buAutoNum type="arabicPeriod"/>
            </a:pPr>
            <a:r>
              <a:rPr i="1" lang="en" sz="25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Recruit and grow the number of active Trainers</a:t>
            </a:r>
            <a:endParaRPr i="1" sz="25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arlow Condensed"/>
              <a:buAutoNum type="arabicPeriod"/>
            </a:pPr>
            <a:r>
              <a:rPr i="1" lang="en" sz="25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Equip and help Trainers to Recruit Apprentices</a:t>
            </a:r>
            <a:endParaRPr i="1" sz="25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arlow Condensed"/>
              <a:buAutoNum type="arabicPeriod"/>
            </a:pPr>
            <a:r>
              <a:rPr i="1" lang="en" sz="25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Equip and help Trainers to Train Apprentices</a:t>
            </a:r>
            <a:endParaRPr i="1" sz="25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arlow Condensed"/>
              <a:buAutoNum type="arabicPeriod"/>
            </a:pPr>
            <a:r>
              <a:rPr i="1" lang="en" sz="25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Retain and Grow (Develop) Trainers to be Entrusters</a:t>
            </a:r>
            <a:endParaRPr i="1" sz="25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arlow Condensed"/>
              <a:buAutoNum type="arabicPeriod"/>
            </a:pPr>
            <a:r>
              <a:rPr i="1" lang="en" sz="25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Develop indigenous MTS movements internationally</a:t>
            </a:r>
            <a:endParaRPr i="1" sz="25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7" name="Google Shape;137;p21"/>
          <p:cNvPicPr preferRelativeResize="0"/>
          <p:nvPr/>
        </p:nvPicPr>
        <p:blipFill rotWithShape="1">
          <a:blip r:embed="rId3">
            <a:alphaModFix/>
          </a:blip>
          <a:srcRect b="9123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1"/>
          <p:cNvSpPr txBox="1"/>
          <p:nvPr/>
        </p:nvSpPr>
        <p:spPr>
          <a:xfrm>
            <a:off x="311700" y="445025"/>
            <a:ext cx="5221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The MTS Strategy</a:t>
            </a:r>
            <a:endParaRPr b="1" sz="30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139" name="Google Shape;13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1275" y="263675"/>
            <a:ext cx="1921024" cy="689424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1"/>
          <p:cNvSpPr txBox="1"/>
          <p:nvPr/>
        </p:nvSpPr>
        <p:spPr>
          <a:xfrm>
            <a:off x="28200" y="4663950"/>
            <a:ext cx="9144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Barlow Condensed"/>
                <a:ea typeface="Barlow Condensed"/>
                <a:cs typeface="Barlow Condensed"/>
                <a:sym typeface="Barlow Condensed"/>
              </a:rPr>
              <a:t>Multiplying Gospel Workers through Ministry Apprenticeships</a:t>
            </a:r>
            <a:endParaRPr sz="13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141" name="Google Shape;14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00225" y="747713"/>
            <a:ext cx="5543550" cy="364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