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nva Sans" panose="020B0604020202020204" charset="0"/>
      <p:regular r:id="rId22"/>
    </p:embeddedFont>
    <p:embeddedFont>
      <p:font typeface="Canva Sans Bold" panose="020B0604020202020204" charset="0"/>
      <p:regular r:id="rId23"/>
    </p:embeddedFont>
    <p:embeddedFont>
      <p:font typeface="Navigo" panose="020B0604020202020204" charset="0"/>
      <p:regular r:id="rId24"/>
    </p:embeddedFont>
    <p:embeddedFont>
      <p:font typeface="Navigo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55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189738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611757" y="2915319"/>
            <a:ext cx="2574450" cy="2558981"/>
          </a:xfrm>
          <a:custGeom>
            <a:avLst/>
            <a:gdLst/>
            <a:ahLst/>
            <a:cxnLst/>
            <a:rect l="l" t="t" r="r" b="b"/>
            <a:pathLst>
              <a:path w="2574450" h="2558981">
                <a:moveTo>
                  <a:pt x="0" y="0"/>
                </a:moveTo>
                <a:lnTo>
                  <a:pt x="2574450" y="0"/>
                </a:lnTo>
                <a:lnTo>
                  <a:pt x="2574450" y="2558982"/>
                </a:lnTo>
                <a:lnTo>
                  <a:pt x="0" y="25589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433855" y="6690035"/>
            <a:ext cx="11101833" cy="1823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FFFFFF"/>
                </a:solidFill>
                <a:latin typeface="Navigo Bold"/>
                <a:ea typeface="Navigo Bold"/>
                <a:cs typeface="Navigo Bold"/>
                <a:sym typeface="Navigo Bold"/>
              </a:rPr>
              <a:t>MTS In Focus Event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3855" y="8107581"/>
            <a:ext cx="5052545" cy="739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dirty="0">
                <a:solidFill>
                  <a:srgbClr val="FFFFFF"/>
                </a:solidFill>
                <a:latin typeface="Navigo"/>
                <a:ea typeface="Navigo"/>
                <a:cs typeface="Navigo"/>
                <a:sym typeface="Navigo"/>
              </a:rPr>
              <a:t>Date/Month/Year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1028700" y="3026587"/>
            <a:ext cx="5026971" cy="4233827"/>
          </a:xfrm>
          <a:custGeom>
            <a:avLst/>
            <a:gdLst/>
            <a:ahLst/>
            <a:cxnLst/>
            <a:rect l="l" t="t" r="r" b="b"/>
            <a:pathLst>
              <a:path w="5026971" h="4233827">
                <a:moveTo>
                  <a:pt x="0" y="0"/>
                </a:moveTo>
                <a:lnTo>
                  <a:pt x="5026971" y="0"/>
                </a:lnTo>
                <a:lnTo>
                  <a:pt x="5026971" y="4233826"/>
                </a:lnTo>
                <a:lnTo>
                  <a:pt x="0" y="42338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5060" y="871837"/>
            <a:ext cx="13307878" cy="121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Train by Apprenticeship?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49579" y="3891186"/>
            <a:ext cx="8908820" cy="3369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9330" lvl="1" indent="-294665" algn="l">
              <a:lnSpc>
                <a:spcPts val="3821"/>
              </a:lnSpc>
              <a:spcBef>
                <a:spcPct val="0"/>
              </a:spcBef>
              <a:buAutoNum type="arabicPeriod"/>
            </a:pPr>
            <a:r>
              <a:rPr lang="en-US" sz="272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Apprentices are trained by an experienced Pastor, who helps grow your ‘life &amp; doctrine’ (1 Tim 4:16)</a:t>
            </a:r>
          </a:p>
          <a:p>
            <a:pPr marL="589330" lvl="1" indent="-294665" algn="l">
              <a:lnSpc>
                <a:spcPts val="3821"/>
              </a:lnSpc>
              <a:spcBef>
                <a:spcPct val="0"/>
              </a:spcBef>
              <a:buAutoNum type="arabicPeriod"/>
            </a:pPr>
            <a:r>
              <a:rPr lang="en-US" sz="272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Apprentices receive tailored training, because ‘one size does not fit all’</a:t>
            </a:r>
          </a:p>
          <a:p>
            <a:pPr marL="589330" lvl="1" indent="-294665" algn="l">
              <a:lnSpc>
                <a:spcPts val="3821"/>
              </a:lnSpc>
              <a:spcBef>
                <a:spcPct val="0"/>
              </a:spcBef>
              <a:buAutoNum type="arabicPeriod"/>
            </a:pPr>
            <a:r>
              <a:rPr lang="en-US" sz="272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Apprentices complete their apprenticeship with far more regular prayer &amp; Bible reading patterns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49579" y="2768697"/>
            <a:ext cx="4267818" cy="117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Character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99"/>
                </a:lnSpc>
              </a:pPr>
              <a:endParaRPr/>
            </a:p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743413" y="3104325"/>
            <a:ext cx="5772318" cy="4078350"/>
          </a:xfrm>
          <a:custGeom>
            <a:avLst/>
            <a:gdLst/>
            <a:ahLst/>
            <a:cxnLst/>
            <a:rect l="l" t="t" r="r" b="b"/>
            <a:pathLst>
              <a:path w="5772318" h="4078350">
                <a:moveTo>
                  <a:pt x="0" y="0"/>
                </a:moveTo>
                <a:lnTo>
                  <a:pt x="5772318" y="0"/>
                </a:lnTo>
                <a:lnTo>
                  <a:pt x="5772318" y="4078350"/>
                </a:lnTo>
                <a:lnTo>
                  <a:pt x="0" y="4078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883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5060" y="871837"/>
            <a:ext cx="13307878" cy="121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Train by Apprenticeship?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01018" y="2980500"/>
            <a:ext cx="4324359" cy="1089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16"/>
              </a:lnSpc>
            </a:pPr>
            <a:r>
              <a:rPr lang="en-US" sz="636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Conviction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01018" y="4158056"/>
            <a:ext cx="8680045" cy="3013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9876" lvl="1" indent="-309938" algn="l">
              <a:lnSpc>
                <a:spcPts val="4019"/>
              </a:lnSpc>
              <a:buAutoNum type="arabicPeriod"/>
            </a:pPr>
            <a:r>
              <a:rPr lang="en-US" sz="28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Apprentices integrate God’s Word, life and ministry</a:t>
            </a:r>
          </a:p>
          <a:p>
            <a:pPr marL="619876" lvl="1" indent="-309938" algn="l">
              <a:lnSpc>
                <a:spcPts val="4019"/>
              </a:lnSpc>
              <a:buAutoNum type="arabicPeriod"/>
            </a:pPr>
            <a:r>
              <a:rPr lang="en-US" sz="28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Apprenticeships prepare you for formal theological training</a:t>
            </a:r>
          </a:p>
          <a:p>
            <a:pPr marL="619876" lvl="1" indent="-309938" algn="l">
              <a:lnSpc>
                <a:spcPts val="4019"/>
              </a:lnSpc>
              <a:buAutoNum type="arabicPeriod"/>
            </a:pPr>
            <a:r>
              <a:rPr lang="en-US" sz="28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Apprentices learn very quickly that they are not sovereign, but God 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99"/>
                </a:lnSpc>
              </a:pPr>
              <a:endParaRPr/>
            </a:p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1028700" y="3104325"/>
            <a:ext cx="5288077" cy="5076554"/>
          </a:xfrm>
          <a:custGeom>
            <a:avLst/>
            <a:gdLst/>
            <a:ahLst/>
            <a:cxnLst/>
            <a:rect l="l" t="t" r="r" b="b"/>
            <a:pathLst>
              <a:path w="5288077" h="5076554">
                <a:moveTo>
                  <a:pt x="0" y="0"/>
                </a:moveTo>
                <a:lnTo>
                  <a:pt x="5288077" y="0"/>
                </a:lnTo>
                <a:lnTo>
                  <a:pt x="5288077" y="5076554"/>
                </a:lnTo>
                <a:lnTo>
                  <a:pt x="0" y="50765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5060" y="871837"/>
            <a:ext cx="13307878" cy="121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Train by Apprenticeship?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01018" y="2980500"/>
            <a:ext cx="5066052" cy="1089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16"/>
              </a:lnSpc>
            </a:pPr>
            <a:r>
              <a:rPr lang="en-US" sz="636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Competence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01018" y="4158056"/>
            <a:ext cx="8680045" cy="4022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9876" lvl="1" indent="-309938" algn="l">
              <a:lnSpc>
                <a:spcPts val="4019"/>
              </a:lnSpc>
              <a:buAutoNum type="arabicPeriod"/>
            </a:pPr>
            <a:r>
              <a:rPr lang="en-US" sz="28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Apprenticeships are on-the-job training</a:t>
            </a:r>
          </a:p>
          <a:p>
            <a:pPr marL="619876" lvl="1" indent="-309938" algn="l">
              <a:lnSpc>
                <a:spcPts val="4019"/>
              </a:lnSpc>
              <a:buAutoNum type="arabicPeriod"/>
            </a:pPr>
            <a:r>
              <a:rPr lang="en-US" sz="28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Apprentices typically have their week structured into three parts:</a:t>
            </a:r>
          </a:p>
          <a:p>
            <a:pPr marL="1239753" lvl="2" indent="-413251" algn="l">
              <a:lnSpc>
                <a:spcPts val="4019"/>
              </a:lnSpc>
              <a:buAutoNum type="alphaLcPeriod"/>
            </a:pPr>
            <a:r>
              <a:rPr lang="en-US" sz="28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Leadership in a familiar ministry</a:t>
            </a:r>
          </a:p>
          <a:p>
            <a:pPr marL="1239753" lvl="2" indent="-413251" algn="l">
              <a:lnSpc>
                <a:spcPts val="4019"/>
              </a:lnSpc>
              <a:buAutoNum type="alphaLcPeriod"/>
            </a:pPr>
            <a:r>
              <a:rPr lang="en-US" sz="28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Learning a less familiar ministry</a:t>
            </a:r>
          </a:p>
          <a:p>
            <a:pPr marL="1239753" lvl="2" indent="-413251" algn="l">
              <a:lnSpc>
                <a:spcPts val="4019"/>
              </a:lnSpc>
              <a:buAutoNum type="alphaLcPeriod"/>
            </a:pPr>
            <a:r>
              <a:rPr lang="en-US" sz="28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Starting a new outreach initiative</a:t>
            </a:r>
          </a:p>
          <a:p>
            <a:pPr marL="619876" lvl="1" indent="-309938" algn="l">
              <a:lnSpc>
                <a:spcPts val="4019"/>
              </a:lnSpc>
              <a:buAutoNum type="arabicPeriod"/>
            </a:pPr>
            <a:r>
              <a:rPr lang="en-US" sz="28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Apprentices learn that ministry is about people, not programs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99"/>
                </a:lnSpc>
              </a:pPr>
              <a:endParaRPr/>
            </a:p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9708745" y="3395138"/>
            <a:ext cx="7271475" cy="3496724"/>
          </a:xfrm>
          <a:custGeom>
            <a:avLst/>
            <a:gdLst/>
            <a:ahLst/>
            <a:cxnLst/>
            <a:rect l="l" t="t" r="r" b="b"/>
            <a:pathLst>
              <a:path w="7271475" h="3496724">
                <a:moveTo>
                  <a:pt x="0" y="0"/>
                </a:moveTo>
                <a:lnTo>
                  <a:pt x="7271476" y="0"/>
                </a:lnTo>
                <a:lnTo>
                  <a:pt x="7271476" y="3496724"/>
                </a:lnTo>
                <a:lnTo>
                  <a:pt x="0" y="34967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85825"/>
            <a:ext cx="11797535" cy="121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Apprenticeship Pathways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029757"/>
            <a:ext cx="8680045" cy="452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9"/>
              </a:lnSpc>
            </a:pPr>
            <a:r>
              <a:rPr lang="en-US" sz="2871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There are two pathways:</a:t>
            </a:r>
          </a:p>
          <a:p>
            <a:pPr marL="619876" lvl="1" indent="-309938" algn="l">
              <a:lnSpc>
                <a:spcPts val="4019"/>
              </a:lnSpc>
              <a:buAutoNum type="arabicPeriod"/>
            </a:pPr>
            <a:r>
              <a:rPr lang="en-US" sz="2871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Leader</a:t>
            </a:r>
          </a:p>
          <a:p>
            <a:pPr marL="1239753" lvl="2" indent="-413251" algn="l">
              <a:lnSpc>
                <a:spcPts val="4019"/>
              </a:lnSpc>
              <a:buAutoNum type="alphaLcPeriod"/>
            </a:pPr>
            <a:r>
              <a:rPr lang="en-US" sz="28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Involves going to Bible College after your apprenticeship</a:t>
            </a:r>
          </a:p>
          <a:p>
            <a:pPr algn="l">
              <a:lnSpc>
                <a:spcPts val="4019"/>
              </a:lnSpc>
            </a:pPr>
            <a:endParaRPr lang="en-US" sz="2871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19876" lvl="1" indent="-309938" algn="l">
              <a:lnSpc>
                <a:spcPts val="4019"/>
              </a:lnSpc>
              <a:buAutoNum type="arabicPeriod"/>
            </a:pPr>
            <a:r>
              <a:rPr lang="en-US" sz="2871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Member</a:t>
            </a:r>
          </a:p>
          <a:p>
            <a:pPr marL="1239753" lvl="2" indent="-413251" algn="l">
              <a:lnSpc>
                <a:spcPts val="4019"/>
              </a:lnSpc>
              <a:buAutoNum type="alphaLcPeriod"/>
            </a:pPr>
            <a:r>
              <a:rPr lang="en-US" sz="28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Involves part-time theological study during your apprenticeship</a:t>
            </a:r>
          </a:p>
          <a:p>
            <a:pPr algn="l">
              <a:lnSpc>
                <a:spcPts val="4019"/>
              </a:lnSpc>
            </a:pPr>
            <a:endParaRPr lang="en-US" sz="2871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234942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6999"/>
                </a:lnSpc>
              </a:pPr>
              <a:endParaRPr/>
            </a:p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23925"/>
            <a:ext cx="15951521" cy="100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60"/>
              </a:lnSpc>
            </a:pPr>
            <a:r>
              <a:rPr lang="en-US" sz="59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Apprenticeship Pathways: Team Leader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935286"/>
            <a:ext cx="7252449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Assumes:</a:t>
            </a:r>
          </a:p>
          <a:p>
            <a:pPr marL="647700" lvl="1" indent="-323850" algn="just">
              <a:lnSpc>
                <a:spcPts val="4200"/>
              </a:lnSpc>
              <a:spcBef>
                <a:spcPct val="0"/>
              </a:spcBef>
              <a:buAutoNum type="arabicPeriod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You will go on to Bible College after your apprenticeship</a:t>
            </a:r>
          </a:p>
          <a:p>
            <a:pPr marL="647700" lvl="1" indent="-323850" algn="just">
              <a:lnSpc>
                <a:spcPts val="4200"/>
              </a:lnSpc>
              <a:spcBef>
                <a:spcPct val="0"/>
              </a:spcBef>
              <a:buAutoNum type="arabicPeriod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You will complete 4hrs/pw of online certificate level study during your apprenticeship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35094" y="2935286"/>
            <a:ext cx="8010386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Study: The Timothy Partnership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Australian College of Theology affiliated through Youthworks and Christ College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Written and led by experts in their field</a:t>
            </a:r>
          </a:p>
          <a:p>
            <a:pPr marL="647700" lvl="1" indent="-323850" algn="l">
              <a:lnSpc>
                <a:spcPts val="4200"/>
              </a:lnSpc>
              <a:buAutoNum type="arabicPeriod"/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Works across denominations to find the experts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6999"/>
                </a:lnSpc>
              </a:pPr>
              <a:endParaRPr/>
            </a:p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3926144" y="2031967"/>
            <a:ext cx="10435712" cy="6223067"/>
          </a:xfrm>
          <a:custGeom>
            <a:avLst/>
            <a:gdLst/>
            <a:ahLst/>
            <a:cxnLst/>
            <a:rect l="l" t="t" r="r" b="b"/>
            <a:pathLst>
              <a:path w="10435712" h="6223067">
                <a:moveTo>
                  <a:pt x="0" y="0"/>
                </a:moveTo>
                <a:lnTo>
                  <a:pt x="10435712" y="0"/>
                </a:lnTo>
                <a:lnTo>
                  <a:pt x="10435712" y="6223066"/>
                </a:lnTo>
                <a:lnTo>
                  <a:pt x="0" y="62230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286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9" name="Group 9"/>
          <p:cNvGrpSpPr/>
          <p:nvPr/>
        </p:nvGrpSpPr>
        <p:grpSpPr>
          <a:xfrm>
            <a:off x="3926144" y="4473093"/>
            <a:ext cx="10435712" cy="1827481"/>
            <a:chOff x="0" y="0"/>
            <a:chExt cx="2748500" cy="4813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48500" cy="481312"/>
            </a:xfrm>
            <a:custGeom>
              <a:avLst/>
              <a:gdLst/>
              <a:ahLst/>
              <a:cxnLst/>
              <a:rect l="l" t="t" r="r" b="b"/>
              <a:pathLst>
                <a:path w="2748500" h="481312">
                  <a:moveTo>
                    <a:pt x="0" y="0"/>
                  </a:moveTo>
                  <a:lnTo>
                    <a:pt x="2748500" y="0"/>
                  </a:lnTo>
                  <a:lnTo>
                    <a:pt x="2748500" y="481312"/>
                  </a:lnTo>
                  <a:lnTo>
                    <a:pt x="0" y="481312"/>
                  </a:lnTo>
                  <a:close/>
                </a:path>
              </a:pathLst>
            </a:custGeom>
            <a:solidFill>
              <a:srgbClr val="F24C3D">
                <a:alpha val="84706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748500" cy="528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3"/>
                </a:lnSpc>
              </a:pPr>
              <a:r>
                <a:rPr lang="en-US" sz="2045" b="1">
                  <a:solidFill>
                    <a:srgbClr val="FFFFFF">
                      <a:alpha val="84706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Please email jlee@mts.com.au for updated statistics graphic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23925"/>
            <a:ext cx="15951521" cy="100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60"/>
              </a:lnSpc>
            </a:pPr>
            <a:r>
              <a:rPr lang="en-US" sz="59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Finances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43475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6999"/>
                </a:lnSpc>
              </a:pPr>
              <a:endParaRPr/>
            </a:p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1952382" y="3295894"/>
            <a:ext cx="6224160" cy="3695212"/>
          </a:xfrm>
          <a:custGeom>
            <a:avLst/>
            <a:gdLst/>
            <a:ahLst/>
            <a:cxnLst/>
            <a:rect l="l" t="t" r="r" b="b"/>
            <a:pathLst>
              <a:path w="6224160" h="3695212">
                <a:moveTo>
                  <a:pt x="0" y="0"/>
                </a:moveTo>
                <a:lnTo>
                  <a:pt x="6224161" y="0"/>
                </a:lnTo>
                <a:lnTo>
                  <a:pt x="6224161" y="3695212"/>
                </a:lnTo>
                <a:lnTo>
                  <a:pt x="0" y="36952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23925"/>
            <a:ext cx="15951521" cy="100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60"/>
              </a:lnSpc>
            </a:pPr>
            <a:r>
              <a:rPr lang="en-US" sz="59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Next Steps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7413" y="1850378"/>
            <a:ext cx="5437584" cy="687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40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Potential Apprentices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91587" y="3219694"/>
            <a:ext cx="8439165" cy="3771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6"/>
              </a:lnSpc>
            </a:pPr>
            <a:r>
              <a:rPr lang="en-US" sz="431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mtsrecruit.online</a:t>
            </a:r>
          </a:p>
          <a:p>
            <a:pPr algn="l">
              <a:lnSpc>
                <a:spcPts val="6036"/>
              </a:lnSpc>
            </a:pPr>
            <a:r>
              <a:rPr lang="en-US" sz="431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MTS Recruit Conferences run </a:t>
            </a:r>
          </a:p>
          <a:p>
            <a:pPr algn="l">
              <a:lnSpc>
                <a:spcPts val="6036"/>
              </a:lnSpc>
            </a:pPr>
            <a:r>
              <a:rPr lang="en-US" sz="431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during October - November</a:t>
            </a:r>
          </a:p>
          <a:p>
            <a:pPr algn="l">
              <a:lnSpc>
                <a:spcPts val="6036"/>
              </a:lnSpc>
            </a:pPr>
            <a:r>
              <a:rPr lang="en-US" sz="431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How will you serve Jesus with your whole life?</a:t>
            </a:r>
          </a:p>
        </p:txBody>
      </p:sp>
      <p:grpSp>
        <p:nvGrpSpPr>
          <p:cNvPr id="13" name="Group 13"/>
          <p:cNvGrpSpPr/>
          <p:nvPr/>
        </p:nvGrpSpPr>
        <p:grpSpPr>
          <a:xfrm rot="-345440">
            <a:off x="-1440686" y="3995038"/>
            <a:ext cx="21259164" cy="2316357"/>
            <a:chOff x="0" y="0"/>
            <a:chExt cx="5599121" cy="61006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99121" cy="610069"/>
            </a:xfrm>
            <a:custGeom>
              <a:avLst/>
              <a:gdLst/>
              <a:ahLst/>
              <a:cxnLst/>
              <a:rect l="l" t="t" r="r" b="b"/>
              <a:pathLst>
                <a:path w="5599121" h="610069">
                  <a:moveTo>
                    <a:pt x="0" y="0"/>
                  </a:moveTo>
                  <a:lnTo>
                    <a:pt x="5599121" y="0"/>
                  </a:lnTo>
                  <a:lnTo>
                    <a:pt x="5599121" y="610069"/>
                  </a:lnTo>
                  <a:lnTo>
                    <a:pt x="0" y="610069"/>
                  </a:lnTo>
                  <a:close/>
                </a:path>
              </a:pathLst>
            </a:custGeom>
            <a:solidFill>
              <a:srgbClr val="F24C3D">
                <a:alpha val="9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5599121" cy="667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23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 rot="-347862">
            <a:off x="49588" y="4411615"/>
            <a:ext cx="1828800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Please Contact jlee@mts.com.au for updated information on MTS Recruiting Conferences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6999"/>
                </a:lnSpc>
              </a:pPr>
              <a:endParaRPr/>
            </a:p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2766307" y="3236195"/>
            <a:ext cx="4652114" cy="4321210"/>
          </a:xfrm>
          <a:custGeom>
            <a:avLst/>
            <a:gdLst/>
            <a:ahLst/>
            <a:cxnLst/>
            <a:rect l="l" t="t" r="r" b="b"/>
            <a:pathLst>
              <a:path w="4652114" h="4321210">
                <a:moveTo>
                  <a:pt x="0" y="0"/>
                </a:moveTo>
                <a:lnTo>
                  <a:pt x="4652114" y="0"/>
                </a:lnTo>
                <a:lnTo>
                  <a:pt x="4652114" y="4321210"/>
                </a:lnTo>
                <a:lnTo>
                  <a:pt x="0" y="43212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23925"/>
            <a:ext cx="15951521" cy="100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60"/>
              </a:lnSpc>
            </a:pPr>
            <a:r>
              <a:rPr lang="en-US" sz="59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Next Steps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850378"/>
            <a:ext cx="3551337" cy="687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407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Future Trainer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99446" y="2155858"/>
            <a:ext cx="9130616" cy="605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0848" lvl="1" indent="-465424" algn="l">
              <a:lnSpc>
                <a:spcPts val="6036"/>
              </a:lnSpc>
              <a:buAutoNum type="arabicPeriod"/>
            </a:pPr>
            <a:r>
              <a:rPr lang="en-US" sz="431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Contact Russell Smidt: 0431 015 292</a:t>
            </a:r>
          </a:p>
          <a:p>
            <a:pPr marL="930848" lvl="1" indent="-465424" algn="l">
              <a:lnSpc>
                <a:spcPts val="6036"/>
              </a:lnSpc>
              <a:buAutoNum type="arabicPeriod"/>
            </a:pPr>
            <a:r>
              <a:rPr lang="en-US" sz="431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Identify and mentor godly men and women who could be future MTS Apprentices</a:t>
            </a:r>
          </a:p>
          <a:p>
            <a:pPr marL="930848" lvl="1" indent="-465424" algn="l">
              <a:lnSpc>
                <a:spcPts val="6036"/>
              </a:lnSpc>
              <a:buAutoNum type="arabicPeriod"/>
            </a:pPr>
            <a:r>
              <a:rPr lang="en-US" sz="431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Stay faithful. It typically takes three years for a person to start an apprenticeship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8923" y="4306810"/>
            <a:ext cx="2192492" cy="28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8"/>
              </a:lnSpc>
            </a:pPr>
            <a:r>
              <a:rPr lang="en-US" sz="178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Christian Teacher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66307" y="3257794"/>
            <a:ext cx="799764" cy="334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</a:pP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Family</a:t>
            </a:r>
            <a:endParaRPr lang="en-US" sz="1987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41878" y="3927295"/>
            <a:ext cx="2192492" cy="323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en-US" sz="192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Christian Friends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24272" y="3104121"/>
            <a:ext cx="711530" cy="340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7"/>
              </a:lnSpc>
            </a:pPr>
            <a:r>
              <a:rPr lang="en-US" sz="199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Other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47896" y="5353608"/>
            <a:ext cx="2072962" cy="618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1"/>
              </a:lnSpc>
            </a:pPr>
            <a:r>
              <a:rPr lang="en-US" sz="18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Minister or Senior Leader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43859" y="7519305"/>
            <a:ext cx="1973132" cy="5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67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Apprentice in my church/Uni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87694" y="6153961"/>
            <a:ext cx="1033349" cy="394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Mentor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6999"/>
                </a:lnSpc>
              </a:pPr>
              <a:endParaRPr/>
            </a:p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23925"/>
            <a:ext cx="15951521" cy="100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60"/>
              </a:lnSpc>
            </a:pPr>
            <a:r>
              <a:rPr lang="en-US" sz="59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850378"/>
            <a:ext cx="6497092" cy="687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40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Potential Training Centres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924882"/>
            <a:ext cx="15399991" cy="420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8074" lvl="1" indent="-519037" algn="l">
              <a:lnSpc>
                <a:spcPts val="6731"/>
              </a:lnSpc>
              <a:buAutoNum type="arabicPeriod"/>
            </a:pPr>
            <a:r>
              <a:rPr lang="en-US" sz="480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Contact Russell Smidt: 0431 015 292</a:t>
            </a:r>
          </a:p>
          <a:p>
            <a:pPr marL="1038074" lvl="1" indent="-519037" algn="l">
              <a:lnSpc>
                <a:spcPts val="6731"/>
              </a:lnSpc>
              <a:buAutoNum type="arabicPeriod"/>
            </a:pPr>
            <a:r>
              <a:rPr lang="en-US" sz="480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Budget for an Apprentice for next year and beyond</a:t>
            </a:r>
          </a:p>
          <a:p>
            <a:pPr marL="1038074" lvl="1" indent="-519037" algn="l">
              <a:lnSpc>
                <a:spcPts val="6731"/>
              </a:lnSpc>
              <a:buAutoNum type="arabicPeriod"/>
            </a:pPr>
            <a:r>
              <a:rPr lang="en-US" sz="480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Identify and mentor godly men and women who could be future MTS Apprentices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6999"/>
                </a:lnSpc>
              </a:pPr>
              <a:endParaRPr/>
            </a:p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66775"/>
            <a:ext cx="15951521" cy="1394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40"/>
              </a:lnSpc>
            </a:pPr>
            <a:r>
              <a:rPr lang="en-US" sz="81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 &amp; 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146927"/>
            <a:ext cx="10178410" cy="106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79"/>
              </a:lnSpc>
            </a:pPr>
            <a:r>
              <a:rPr lang="en-US" sz="62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Insert Panel Names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817641" y="2805274"/>
            <a:ext cx="6291114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[Insert Music Lyrics (if applicable)]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3051" y="9577780"/>
            <a:ext cx="2055019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CCLI Song Details</a:t>
            </a:r>
          </a:p>
        </p:txBody>
      </p:sp>
      <p:sp>
        <p:nvSpPr>
          <p:cNvPr id="9" name="Freeform 9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6999"/>
                </a:lnSpc>
              </a:pPr>
              <a:endParaRPr/>
            </a:p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66775"/>
            <a:ext cx="15951521" cy="1394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40"/>
              </a:lnSpc>
            </a:pPr>
            <a:r>
              <a:rPr lang="en-US" sz="81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Thank You for Coming!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650375"/>
            <a:ext cx="13299785" cy="218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79"/>
              </a:lnSpc>
            </a:pPr>
            <a:r>
              <a:rPr lang="en-US" sz="627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Please talk to [insert name] for more info about your next steps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629400" y="2805274"/>
            <a:ext cx="4395142" cy="509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[ Insert Bible Reading ]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9" name="Freeform 9"/>
          <p:cNvSpPr/>
          <p:nvPr/>
        </p:nvSpPr>
        <p:spPr>
          <a:xfrm>
            <a:off x="15221701" y="8956871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3" y="0"/>
                </a:lnTo>
                <a:lnTo>
                  <a:pt x="2780213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74816" y="3912859"/>
            <a:ext cx="4576762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[ Insert Bible Talk Slides ]</a:t>
            </a:r>
          </a:p>
        </p:txBody>
      </p:sp>
      <p:sp>
        <p:nvSpPr>
          <p:cNvPr id="9" name="Freeform 9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49804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8" name="Freeform 8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1028700" y="857250"/>
            <a:ext cx="5861448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Interview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328544"/>
            <a:ext cx="11849100" cy="874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Insert Trainer and Apprentice name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8" name="Freeform 8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1028700" y="857250"/>
            <a:ext cx="979170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MTS Vision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16780" y="3728402"/>
            <a:ext cx="11692835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To win the world for Christ by Multiplying Gospel Workers through Ministry Apprenticeships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8" name="Freeform 8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421407" y="857250"/>
            <a:ext cx="10295989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MTS Purpose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16780" y="3728402"/>
            <a:ext cx="11692835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To grow a movement of healthy, inspired, multiplying Gospel Ministry Trainers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8" name="Freeform 8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596205" y="857250"/>
            <a:ext cx="953110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MTS Mission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16780" y="3728402"/>
            <a:ext cx="11692835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Raise, train and resource Gospel Ministry Trainer formation and fellowship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268919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7208998" y="4070088"/>
            <a:ext cx="3508398" cy="3487318"/>
          </a:xfrm>
          <a:custGeom>
            <a:avLst/>
            <a:gdLst/>
            <a:ahLst/>
            <a:cxnLst/>
            <a:rect l="l" t="t" r="r" b="b"/>
            <a:pathLst>
              <a:path w="3508398" h="3487318">
                <a:moveTo>
                  <a:pt x="0" y="0"/>
                </a:moveTo>
                <a:lnTo>
                  <a:pt x="3508399" y="0"/>
                </a:lnTo>
                <a:lnTo>
                  <a:pt x="3508399" y="3487317"/>
                </a:lnTo>
                <a:lnTo>
                  <a:pt x="0" y="348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9035" t="-220918" r="-343147" b="-223469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155373" y="8759599"/>
            <a:ext cx="2780213" cy="997401"/>
          </a:xfrm>
          <a:custGeom>
            <a:avLst/>
            <a:gdLst/>
            <a:ahLst/>
            <a:cxnLst/>
            <a:rect l="l" t="t" r="r" b="b"/>
            <a:pathLst>
              <a:path w="2780213" h="997401">
                <a:moveTo>
                  <a:pt x="0" y="0"/>
                </a:moveTo>
                <a:lnTo>
                  <a:pt x="2780214" y="0"/>
                </a:lnTo>
                <a:lnTo>
                  <a:pt x="2780214" y="997402"/>
                </a:lnTo>
                <a:lnTo>
                  <a:pt x="0" y="997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 rot="1647520">
            <a:off x="10419805" y="3617847"/>
            <a:ext cx="1134063" cy="615229"/>
          </a:xfrm>
          <a:custGeom>
            <a:avLst/>
            <a:gdLst/>
            <a:ahLst/>
            <a:cxnLst/>
            <a:rect l="l" t="t" r="r" b="b"/>
            <a:pathLst>
              <a:path w="1134063" h="615229">
                <a:moveTo>
                  <a:pt x="0" y="0"/>
                </a:moveTo>
                <a:lnTo>
                  <a:pt x="1134062" y="0"/>
                </a:lnTo>
                <a:lnTo>
                  <a:pt x="1134062" y="615229"/>
                </a:lnTo>
                <a:lnTo>
                  <a:pt x="0" y="615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 rot="8786836">
            <a:off x="10252556" y="6634424"/>
            <a:ext cx="1201434" cy="651778"/>
          </a:xfrm>
          <a:custGeom>
            <a:avLst/>
            <a:gdLst/>
            <a:ahLst/>
            <a:cxnLst/>
            <a:rect l="l" t="t" r="r" b="b"/>
            <a:pathLst>
              <a:path w="1201434" h="651778">
                <a:moveTo>
                  <a:pt x="0" y="0"/>
                </a:moveTo>
                <a:lnTo>
                  <a:pt x="1201433" y="0"/>
                </a:lnTo>
                <a:lnTo>
                  <a:pt x="1201433" y="651778"/>
                </a:lnTo>
                <a:lnTo>
                  <a:pt x="0" y="6517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 rot="-8663951">
            <a:off x="6402803" y="6715836"/>
            <a:ext cx="1083303" cy="587692"/>
          </a:xfrm>
          <a:custGeom>
            <a:avLst/>
            <a:gdLst/>
            <a:ahLst/>
            <a:cxnLst/>
            <a:rect l="l" t="t" r="r" b="b"/>
            <a:pathLst>
              <a:path w="1083303" h="587692">
                <a:moveTo>
                  <a:pt x="0" y="0"/>
                </a:moveTo>
                <a:lnTo>
                  <a:pt x="1083303" y="0"/>
                </a:lnTo>
                <a:lnTo>
                  <a:pt x="1083303" y="587692"/>
                </a:lnTo>
                <a:lnTo>
                  <a:pt x="0" y="5876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>
          <a:xfrm>
            <a:off x="11250329" y="4116470"/>
            <a:ext cx="2631077" cy="2631077"/>
          </a:xfrm>
          <a:custGeom>
            <a:avLst/>
            <a:gdLst/>
            <a:ahLst/>
            <a:cxnLst/>
            <a:rect l="l" t="t" r="r" b="b"/>
            <a:pathLst>
              <a:path w="2631077" h="2631077">
                <a:moveTo>
                  <a:pt x="0" y="0"/>
                </a:moveTo>
                <a:lnTo>
                  <a:pt x="2631077" y="0"/>
                </a:lnTo>
                <a:lnTo>
                  <a:pt x="2631077" y="2631076"/>
                </a:lnTo>
                <a:lnTo>
                  <a:pt x="0" y="26310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/>
          <p:cNvSpPr/>
          <p:nvPr/>
        </p:nvSpPr>
        <p:spPr>
          <a:xfrm>
            <a:off x="7647659" y="1929240"/>
            <a:ext cx="2631077" cy="2631077"/>
          </a:xfrm>
          <a:custGeom>
            <a:avLst/>
            <a:gdLst/>
            <a:ahLst/>
            <a:cxnLst/>
            <a:rect l="l" t="t" r="r" b="b"/>
            <a:pathLst>
              <a:path w="2631077" h="2631077">
                <a:moveTo>
                  <a:pt x="0" y="0"/>
                </a:moveTo>
                <a:lnTo>
                  <a:pt x="2631077" y="0"/>
                </a:lnTo>
                <a:lnTo>
                  <a:pt x="2631077" y="2631077"/>
                </a:lnTo>
                <a:lnTo>
                  <a:pt x="0" y="26310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3" name="Freeform 13"/>
          <p:cNvSpPr/>
          <p:nvPr/>
        </p:nvSpPr>
        <p:spPr>
          <a:xfrm rot="-1963563">
            <a:off x="6410941" y="3654372"/>
            <a:ext cx="1158761" cy="628628"/>
          </a:xfrm>
          <a:custGeom>
            <a:avLst/>
            <a:gdLst/>
            <a:ahLst/>
            <a:cxnLst/>
            <a:rect l="l" t="t" r="r" b="b"/>
            <a:pathLst>
              <a:path w="1158761" h="628628">
                <a:moveTo>
                  <a:pt x="0" y="0"/>
                </a:moveTo>
                <a:lnTo>
                  <a:pt x="1158761" y="0"/>
                </a:lnTo>
                <a:lnTo>
                  <a:pt x="1158761" y="628628"/>
                </a:lnTo>
                <a:lnTo>
                  <a:pt x="0" y="628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4" name="Freeform 14"/>
          <p:cNvSpPr/>
          <p:nvPr/>
        </p:nvSpPr>
        <p:spPr>
          <a:xfrm>
            <a:off x="4046218" y="4096467"/>
            <a:ext cx="2631077" cy="2631077"/>
          </a:xfrm>
          <a:custGeom>
            <a:avLst/>
            <a:gdLst/>
            <a:ahLst/>
            <a:cxnLst/>
            <a:rect l="l" t="t" r="r" b="b"/>
            <a:pathLst>
              <a:path w="2631077" h="2631077">
                <a:moveTo>
                  <a:pt x="0" y="0"/>
                </a:moveTo>
                <a:lnTo>
                  <a:pt x="2631077" y="0"/>
                </a:lnTo>
                <a:lnTo>
                  <a:pt x="2631077" y="2631077"/>
                </a:lnTo>
                <a:lnTo>
                  <a:pt x="0" y="26310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5" name="TextBox 15"/>
          <p:cNvSpPr txBox="1"/>
          <p:nvPr/>
        </p:nvSpPr>
        <p:spPr>
          <a:xfrm>
            <a:off x="469365" y="9407947"/>
            <a:ext cx="7707178" cy="35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Multiplying Gospel Workers through Ministry Apprenticeships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5177" y="404147"/>
            <a:ext cx="10895151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MTS Strategy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24768" y="2872710"/>
            <a:ext cx="1876859" cy="49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9"/>
              </a:lnSpc>
            </a:pPr>
            <a:r>
              <a:rPr lang="en-US" sz="2800" b="1" dirty="0">
                <a:solidFill>
                  <a:srgbClr val="0B2A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Challenge</a:t>
            </a:r>
          </a:p>
        </p:txBody>
      </p:sp>
      <p:sp>
        <p:nvSpPr>
          <p:cNvPr id="18" name="Freeform 18"/>
          <p:cNvSpPr/>
          <p:nvPr/>
        </p:nvSpPr>
        <p:spPr>
          <a:xfrm>
            <a:off x="7648493" y="6426257"/>
            <a:ext cx="2631077" cy="2631077"/>
          </a:xfrm>
          <a:custGeom>
            <a:avLst/>
            <a:gdLst/>
            <a:ahLst/>
            <a:cxnLst/>
            <a:rect l="l" t="t" r="r" b="b"/>
            <a:pathLst>
              <a:path w="2631077" h="2631077">
                <a:moveTo>
                  <a:pt x="0" y="0"/>
                </a:moveTo>
                <a:lnTo>
                  <a:pt x="2631077" y="0"/>
                </a:lnTo>
                <a:lnTo>
                  <a:pt x="2631077" y="2631076"/>
                </a:lnTo>
                <a:lnTo>
                  <a:pt x="0" y="26310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9" name="TextBox 19"/>
          <p:cNvSpPr txBox="1"/>
          <p:nvPr/>
        </p:nvSpPr>
        <p:spPr>
          <a:xfrm>
            <a:off x="11631831" y="5150245"/>
            <a:ext cx="1868072" cy="44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2"/>
              </a:lnSpc>
            </a:pPr>
            <a:r>
              <a:rPr lang="en-US" sz="2400" b="1" dirty="0">
                <a:solidFill>
                  <a:srgbClr val="0B2A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Apprentice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10684" y="7398507"/>
            <a:ext cx="1706696" cy="619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7"/>
              </a:lnSpc>
            </a:pPr>
            <a:r>
              <a:rPr lang="en-US" sz="3400" b="1" dirty="0">
                <a:solidFill>
                  <a:srgbClr val="0B2A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College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62029" y="5096567"/>
            <a:ext cx="1599456" cy="604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 b="1">
                <a:solidFill>
                  <a:srgbClr val="0B2A4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Trainer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595</Words>
  <Application>Microsoft Office PowerPoint</Application>
  <PresentationFormat>Custom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Navigo</vt:lpstr>
      <vt:lpstr>Navigo Bold</vt:lpstr>
      <vt:lpstr>Canva Sans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MTS In Focus Events Powerpoint (Sample)</dc:title>
  <cp:lastModifiedBy>Juliette Lee</cp:lastModifiedBy>
  <cp:revision>2</cp:revision>
  <dcterms:created xsi:type="dcterms:W3CDTF">2006-08-16T00:00:00Z</dcterms:created>
  <dcterms:modified xsi:type="dcterms:W3CDTF">2025-02-06T03:03:26Z</dcterms:modified>
  <dc:identifier>DAGduaEQP3w</dc:identifier>
</cp:coreProperties>
</file>